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0" r:id="rId2"/>
    <p:sldId id="257" r:id="rId3"/>
    <p:sldId id="258" r:id="rId4"/>
    <p:sldId id="266" r:id="rId5"/>
    <p:sldId id="278" r:id="rId6"/>
    <p:sldId id="263" r:id="rId7"/>
    <p:sldId id="262" r:id="rId8"/>
    <p:sldId id="267" r:id="rId9"/>
    <p:sldId id="268" r:id="rId10"/>
    <p:sldId id="279" r:id="rId11"/>
    <p:sldId id="272" r:id="rId12"/>
    <p:sldId id="277" r:id="rId13"/>
    <p:sldId id="276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790B4A-933B-4DEB-8615-A8DD96D14B06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8D4039-B03B-47B1-9C44-85B4E53FF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94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485E58-7A67-49AB-94F1-5E9140C3796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AB92A-F79D-4678-BE6E-6734DB1FDF5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78118A-178C-48BC-BD46-2A2BD6F7FD2F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F11066-CBF5-45FF-9C01-BEFC6701365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781598-A74D-4E15-BB00-F7B189768DFB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D26830-B4C6-430C-992D-729E0E1A7BB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D9B8EC-C341-4498-BDE2-34EAF7F9678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91368F-4A73-489D-8F07-C094C89BB020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B224C3-72C9-4B91-BC4C-0C97665FF579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EDC1B7-8C5E-4104-85C7-EC88E21BA693}" type="slidenum">
              <a:rPr lang="ru-RU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04A3D6-FEBB-4A18-B61B-ADED3920955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54157-3A6C-4597-B4BC-D3BDC617BAFB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CA703-9D2A-412A-B6A7-ED6D11515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1063-71F8-4CD1-B0D3-608619B3A0E6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D2218-3FAA-422D-A061-EC5F233AD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DAF00-CC33-4BBD-903C-4BDB171D8E28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C9C9-18E1-450B-9BBB-4E0D0D835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CF9B-B2D3-468D-B797-8A86C081665A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5DFE6-5CE4-4538-9E6F-EFE283B15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1942-EB15-4CB4-A6EA-1BAF83670B68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53E0A-9E3F-4820-8B59-01A02F551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F70A6-00AC-4F75-8041-FC23E1F307AF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B8DBF-B7C4-40DC-BA39-9E870D149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E11F3-B771-4EE7-8D50-3748BADD0ACD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82A0C-1627-4F2C-90C4-2ECF140B2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29E8-B7F0-4D67-98DF-680CBCF842A4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9BA70-A4B9-4E98-AF76-8E6A37BA8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3802B-DE2A-4984-B43D-514307450A00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A4B86-6105-44E0-84CA-DFC47BBCC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0D772-7067-4777-97E3-D42F33315EA1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3D460-7830-4F93-9E11-485983580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2654-7B00-45AC-AAFD-94BC4C72FA84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011D2-BCD3-4DA2-A5C6-F006173F8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30F652-199C-4961-B6C2-585006716439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22A7F0-F9EB-464E-98F0-43865C53F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620713"/>
            <a:ext cx="8686800" cy="45259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0000" smtClean="0">
                <a:solidFill>
                  <a:schemeClr val="hlink"/>
                </a:solidFill>
                <a:latin typeface="Arial" charset="0"/>
              </a:rPr>
              <a:t>НЕТ!!!</a:t>
            </a:r>
          </a:p>
          <a:p>
            <a:pPr algn="ctr">
              <a:buFont typeface="Wingdings 2" pitchFamily="18" charset="2"/>
              <a:buNone/>
            </a:pPr>
            <a:r>
              <a:rPr lang="ru-RU" sz="9600" smtClean="0">
                <a:solidFill>
                  <a:schemeClr val="hlink"/>
                </a:solidFill>
                <a:latin typeface="Arial" charset="0"/>
              </a:rPr>
              <a:t>ВРЕДНЫМ ПРИВЫЧКАМ!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ppt4web.ru/images/73/9755/64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80963"/>
            <a:ext cx="9359900" cy="7019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3" descr="4_ЗОЖ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77813" y="1428750"/>
            <a:ext cx="7723187" cy="5214938"/>
          </a:xfrm>
        </p:spPr>
      </p:pic>
      <p:sp>
        <p:nvSpPr>
          <p:cNvPr id="4" name="Прямоугольник 3"/>
          <p:cNvSpPr/>
          <p:nvPr/>
        </p:nvSpPr>
        <p:spPr>
          <a:xfrm>
            <a:off x="357158" y="357166"/>
            <a:ext cx="8429684" cy="830997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Рецепт долголетия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642918"/>
            <a:ext cx="73581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ChevronInverted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Игра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“</a:t>
            </a:r>
            <a:r>
              <a:rPr lang="ru-RU" sz="3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Собери и прочитай пословицу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Times New Roman" pitchFamily="18" charset="0"/>
                <a:cs typeface="Arial" pitchFamily="34" charset="0"/>
              </a:rPr>
              <a:t>”</a:t>
            </a:r>
            <a:r>
              <a:rPr lang="ru-RU" sz="3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63" y="1857375"/>
            <a:ext cx="192405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КУРИЛЬЩИК-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313" y="2781300"/>
            <a:ext cx="2884487" cy="392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ТАБАК И ВЕРЗИЛУ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3500438"/>
            <a:ext cx="123190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ТАБАК-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4071938"/>
            <a:ext cx="1557337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КУРИТЬ-</a:t>
            </a:r>
            <a:r>
              <a:rPr lang="ru-RU" dirty="0"/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850" y="4941888"/>
            <a:ext cx="4005263" cy="392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КОГДА ПОЯВЛЯЕТСЯ ТАБАК</a:t>
            </a:r>
            <a:r>
              <a:rPr lang="ru-RU" dirty="0"/>
              <a:t>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313" y="5715000"/>
            <a:ext cx="4714875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ПОЗДОРОВАВШИШЬ С СИГАРЕТОЙ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4163" y="1916113"/>
            <a:ext cx="3500437" cy="392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ПОПРАЩАЙСЯ С УМОМ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86375" y="2714625"/>
            <a:ext cx="3286125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САМ СЕБЕ МОГИЛЬЩИК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7813" y="3357563"/>
            <a:ext cx="307181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СВЕДЕТ В МОГИЛУ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0688" y="4214813"/>
            <a:ext cx="338931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ЗАБАВА ДЛЯ ДУРАКОВ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9250" y="4929188"/>
            <a:ext cx="3454400" cy="392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926255"/>
                </a:solidFill>
                <a:cs typeface="Arial" charset="0"/>
              </a:rPr>
              <a:t>УДАЛЯЕТСЯ МУДРОСТЬ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3563" y="5786438"/>
            <a:ext cx="284480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ЗДОРОВЬЮ ВРЕДИТЬ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ятиугольник 4"/>
          <p:cNvSpPr/>
          <p:nvPr/>
        </p:nvSpPr>
        <p:spPr>
          <a:xfrm>
            <a:off x="4643438" y="2857500"/>
            <a:ext cx="2857500" cy="3571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МУЗЫКА</a:t>
            </a:r>
          </a:p>
        </p:txBody>
      </p:sp>
      <p:sp>
        <p:nvSpPr>
          <p:cNvPr id="6" name="Пятиугольник 5"/>
          <p:cNvSpPr/>
          <p:nvPr/>
        </p:nvSpPr>
        <p:spPr>
          <a:xfrm rot="19476083">
            <a:off x="4532313" y="1778000"/>
            <a:ext cx="2159000" cy="38417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КРУЖКИ</a:t>
            </a:r>
          </a:p>
        </p:txBody>
      </p:sp>
      <p:sp>
        <p:nvSpPr>
          <p:cNvPr id="7" name="Пятиугольник 6"/>
          <p:cNvSpPr/>
          <p:nvPr/>
        </p:nvSpPr>
        <p:spPr>
          <a:xfrm rot="16492198">
            <a:off x="3078956" y="1021557"/>
            <a:ext cx="2030413" cy="381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ИГРЫ</a:t>
            </a:r>
          </a:p>
        </p:txBody>
      </p:sp>
      <p:sp>
        <p:nvSpPr>
          <p:cNvPr id="9" name="Пятиугольник 8"/>
          <p:cNvSpPr/>
          <p:nvPr/>
        </p:nvSpPr>
        <p:spPr>
          <a:xfrm rot="4980525">
            <a:off x="3186906" y="4536282"/>
            <a:ext cx="2276475" cy="37623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ПРОГУЛКИ</a:t>
            </a:r>
          </a:p>
        </p:txBody>
      </p:sp>
      <p:sp>
        <p:nvSpPr>
          <p:cNvPr id="10" name="Пятиугольник 9"/>
          <p:cNvSpPr/>
          <p:nvPr/>
        </p:nvSpPr>
        <p:spPr>
          <a:xfrm rot="2225618">
            <a:off x="4181475" y="3992563"/>
            <a:ext cx="2936875" cy="36036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СПОРТ</a:t>
            </a:r>
          </a:p>
        </p:txBody>
      </p:sp>
      <p:sp>
        <p:nvSpPr>
          <p:cNvPr id="12" name="Пятиугольник 11"/>
          <p:cNvSpPr/>
          <p:nvPr/>
        </p:nvSpPr>
        <p:spPr>
          <a:xfrm rot="2704892" flipH="1">
            <a:off x="1111250" y="1343025"/>
            <a:ext cx="2525713" cy="35401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ПРОСМОТР ТВ </a:t>
            </a:r>
          </a:p>
        </p:txBody>
      </p:sp>
      <p:sp>
        <p:nvSpPr>
          <p:cNvPr id="14" name="Овал 13"/>
          <p:cNvSpPr/>
          <p:nvPr/>
        </p:nvSpPr>
        <p:spPr>
          <a:xfrm>
            <a:off x="2786063" y="2214563"/>
            <a:ext cx="2071687" cy="14859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СОЛНЦЕ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ЖИЗНИ</a:t>
            </a:r>
          </a:p>
        </p:txBody>
      </p:sp>
      <p:sp>
        <p:nvSpPr>
          <p:cNvPr id="15" name="Пятиугольник 14"/>
          <p:cNvSpPr/>
          <p:nvPr/>
        </p:nvSpPr>
        <p:spPr>
          <a:xfrm flipH="1">
            <a:off x="736600" y="2857500"/>
            <a:ext cx="2071688" cy="3571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ОБЩЕНИЕ</a:t>
            </a:r>
          </a:p>
        </p:txBody>
      </p:sp>
      <p:sp>
        <p:nvSpPr>
          <p:cNvPr id="16" name="Пятиугольник 15"/>
          <p:cNvSpPr/>
          <p:nvPr/>
        </p:nvSpPr>
        <p:spPr>
          <a:xfrm rot="7382411">
            <a:off x="1235076" y="4445000"/>
            <a:ext cx="2533650" cy="403225"/>
          </a:xfrm>
          <a:prstGeom prst="homePlate">
            <a:avLst>
              <a:gd name="adj" fmla="val 479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ЧТЕНИЕ КНИГ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 descr="Счастье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67000"/>
            <a:ext cx="8229600" cy="1143000"/>
          </a:xfrm>
        </p:spPr>
        <p:txBody>
          <a:bodyPr numCol="1">
            <a:prstTxWarp prst="textInflateBottom">
              <a:avLst/>
            </a:prstTxWarp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Мы желаем счастья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и здоровья   Вам...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6" descr="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88"/>
            <a:ext cx="20193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00232" y="785795"/>
            <a:ext cx="7143768" cy="2214577"/>
          </a:xfrm>
          <a:prstGeom prst="rect">
            <a:avLst/>
          </a:prstGeom>
          <a:noFill/>
        </p:spPr>
        <p:txBody>
          <a:bodyPr wrap="none">
            <a:prstTxWarp prst="textTriangleInverted">
              <a:avLst>
                <a:gd name="adj" fmla="val 49420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ПРИВЫЧКА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71471" y="3413521"/>
            <a:ext cx="7286676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Неосознанное повторение одного и того же 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kur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620125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7620000" cy="822325"/>
          </a:xfrm>
        </p:spPr>
        <p:txBody>
          <a:bodyPr numCol="1">
            <a:prstTxWarp prst="textStop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b="1" dirty="0" smtClean="0">
                <a:solidFill>
                  <a:srgbClr val="FF0000"/>
                </a:solidFill>
                <a:latin typeface="Arial Narrow" pitchFamily="34" charset="0"/>
              </a:rPr>
              <a:t>Что содержится в сигарете?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696200" cy="51054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400" i="1" smtClean="0">
                <a:latin typeface="Arial Narrow" pitchFamily="34" charset="0"/>
              </a:rPr>
              <a:t> В дыме </a:t>
            </a:r>
            <a:r>
              <a:rPr lang="ru-RU" sz="2400" b="1" i="1" smtClean="0">
                <a:solidFill>
                  <a:srgbClr val="993300"/>
                </a:solidFill>
                <a:latin typeface="Arial Narrow" pitchFamily="34" charset="0"/>
              </a:rPr>
              <a:t>одной сигареты</a:t>
            </a:r>
            <a:r>
              <a:rPr lang="ru-RU" sz="2400" i="1" smtClean="0">
                <a:latin typeface="Arial Narrow" pitchFamily="34" charset="0"/>
              </a:rPr>
              <a:t> содержится: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700" i="1" smtClean="0">
                <a:latin typeface="Arial Narrow" pitchFamily="34" charset="0"/>
              </a:rPr>
              <a:t> </a:t>
            </a:r>
            <a:r>
              <a:rPr lang="ru-RU" sz="2500" i="1" smtClean="0">
                <a:latin typeface="Arial Narrow" pitchFamily="34" charset="0"/>
              </a:rPr>
              <a:t>6 мг никотина,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500" i="1" smtClean="0">
                <a:latin typeface="Arial Narrow" pitchFamily="34" charset="0"/>
              </a:rPr>
              <a:t> 1,6 мг аммиака,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500" i="1" smtClean="0">
                <a:latin typeface="Arial Narrow" pitchFamily="34" charset="0"/>
              </a:rPr>
              <a:t> 25 мг угарного газа,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500" i="1" smtClean="0">
                <a:latin typeface="Arial Narrow" pitchFamily="34" charset="0"/>
              </a:rPr>
              <a:t> 0,03 мг синильной кислоты,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500" i="1" smtClean="0">
                <a:latin typeface="Arial Narrow" pitchFamily="34" charset="0"/>
              </a:rPr>
              <a:t> 0,5 мг пиридина, формальдегид,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ru-RU" sz="2500" i="1" smtClean="0">
                <a:latin typeface="Arial Narrow" pitchFamily="34" charset="0"/>
              </a:rPr>
              <a:t>радиактивные вещества: полоний, свинец, висмут, смолы и деготь и др.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i="1" smtClean="0">
                <a:latin typeface="Arial Narrow" pitchFamily="34" charset="0"/>
              </a:rPr>
              <a:t>Значительная часть уходит в окружающую среду.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i="1" smtClean="0">
                <a:latin typeface="Arial Narrow" pitchFamily="34" charset="0"/>
              </a:rPr>
              <a:t>Дым сигарет вреден окружающим.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i="1" smtClean="0">
                <a:latin typeface="Arial Narrow" pitchFamily="34" charset="0"/>
              </a:rPr>
              <a:t>Каждая сигарета отнимает </a:t>
            </a:r>
            <a:r>
              <a:rPr lang="ru-RU" sz="2400" b="1" i="1" smtClean="0">
                <a:solidFill>
                  <a:srgbClr val="993300"/>
                </a:solidFill>
                <a:latin typeface="Arial Narrow" pitchFamily="34" charset="0"/>
              </a:rPr>
              <a:t>от 5 до 15 минут жизни!</a:t>
            </a:r>
          </a:p>
          <a:p>
            <a:pPr algn="just" eaLnBrk="1" hangingPunct="1">
              <a:lnSpc>
                <a:spcPct val="80000"/>
              </a:lnSpc>
              <a:buClr>
                <a:schemeClr val="tx1"/>
              </a:buClr>
            </a:pPr>
            <a:r>
              <a:rPr lang="ru-RU" sz="2400" b="1" i="1" smtClean="0">
                <a:solidFill>
                  <a:srgbClr val="993300"/>
                </a:solidFill>
                <a:latin typeface="Arial Narrow" pitchFamily="34" charset="0"/>
              </a:rPr>
              <a:t>20</a:t>
            </a:r>
            <a:r>
              <a:rPr lang="ru-RU" sz="2400" i="1" smtClean="0">
                <a:latin typeface="Arial Narrow" pitchFamily="34" charset="0"/>
              </a:rPr>
              <a:t> ежедневно выкуриваемых сигарет сокращает жизнь на </a:t>
            </a:r>
            <a:r>
              <a:rPr lang="ru-RU" sz="2400" b="1" i="1" smtClean="0">
                <a:solidFill>
                  <a:srgbClr val="993300"/>
                </a:solidFill>
                <a:latin typeface="Arial Narrow" pitchFamily="34" charset="0"/>
              </a:rPr>
              <a:t>8-12 лет!</a:t>
            </a:r>
          </a:p>
        </p:txBody>
      </p:sp>
      <p:pic>
        <p:nvPicPr>
          <p:cNvPr id="21507" name="Picture 4" descr="HM0013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2254250"/>
            <a:ext cx="12954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ru-RU" sz="5400" b="1" cap="none" smtClean="0">
                <a:solidFill>
                  <a:schemeClr val="hlink"/>
                </a:solidFill>
                <a:effectLst/>
                <a:latin typeface="Arial" charset="0"/>
              </a:rPr>
              <a:t>НАРКОМАНИЯ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– это болезненное влечение или пристрастие к наркотическим веществам, употребляемым различными способами (глотание, вдыхание, внутривенная инъекция) с целью добиться одурманивающего состояния или снять боль.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 rot="10800000" flipV="1">
            <a:off x="1143000" y="1684338"/>
            <a:ext cx="3786188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ru-RU" sz="1000" dirty="0">
                <a:solidFill>
                  <a:schemeClr val="bg2">
                    <a:lumMod val="10000"/>
                  </a:schemeClr>
                </a:solidFill>
                <a:latin typeface="Symbol" pitchFamily="18" charset="2"/>
                <a:cs typeface="Arial" pitchFamily="34" charset="0"/>
              </a:rPr>
              <a:t>·</a:t>
            </a:r>
            <a:r>
              <a:rPr lang="ru-RU" sz="1000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 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При первой затяжке происходит замедление пульса, а затем сердце начинает биться в учащённом ритме- повышается артериальное давление;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Symbol" pitchFamily="18" charset="2"/>
                <a:cs typeface="Arial" pitchFamily="34" charset="0"/>
              </a:rPr>
              <a:t>·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 Оксид углерода, поступающий из сигарет, повышает содержание холестерина в крови– развивается атеросклероз;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Symbol" pitchFamily="18" charset="2"/>
                <a:cs typeface="Arial" pitchFamily="34" charset="0"/>
              </a:rPr>
              <a:t>·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 Воздействие оксида углерода и никотина препятствует переносу кислорода из крови в ткани– возникает инфаркт;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Symbol" pitchFamily="18" charset="2"/>
                <a:cs typeface="Arial" pitchFamily="34" charset="0"/>
              </a:rPr>
              <a:t>·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 Поражаются сосуды нижних конечностей– ноги зябнут, бледнеет кожа, немеют пальцы.;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cs typeface="Arial" pitchFamily="34" charset="0"/>
              </a:rPr>
              <a:t> 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serd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643063"/>
            <a:ext cx="7929562" cy="48355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59370" y="714356"/>
            <a:ext cx="5625259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СЕРДЦЕ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11_легкие курильщика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18088" y="3048000"/>
            <a:ext cx="4125912" cy="3517900"/>
          </a:xfrm>
        </p:spPr>
      </p:pic>
      <p:pic>
        <p:nvPicPr>
          <p:cNvPr id="26626" name="Рисунок 4" descr="10_легкие здоровые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752600"/>
            <a:ext cx="401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59370" y="428604"/>
            <a:ext cx="5625259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ЛЁГКИЕ</a:t>
            </a: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428625" y="5500688"/>
            <a:ext cx="4071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Franklin Gothic Book" pitchFamily="34" charset="0"/>
              </a:rPr>
              <a:t>Не курящего человека</a:t>
            </a: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5500688" y="2428875"/>
            <a:ext cx="2432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Franklin Gothic Book" pitchFamily="34" charset="0"/>
              </a:rPr>
              <a:t>Курильщика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1125538"/>
            <a:ext cx="7620000" cy="4419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mtClean="0">
                <a:latin typeface="Arial" charset="0"/>
              </a:rPr>
              <a:t>НАРКОМАНИЯ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59370" y="357166"/>
            <a:ext cx="5625259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ЖЕЛУДОК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404" name="Picture 4" descr="150967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341438"/>
            <a:ext cx="6337300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7" descr="25648561_luys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4143375"/>
            <a:ext cx="2601913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457200"/>
            <a:ext cx="7772400" cy="4572000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Курение мешает успешным занятиям спортом.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</a:rPr>
              <a:t>Ослабление</a:t>
            </a: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 памяти и </a:t>
            </a: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</a:rPr>
              <a:t>понижение </a:t>
            </a: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концентрации внимания.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</a:rPr>
              <a:t>Отстают </a:t>
            </a: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в физическом и интеллектуальном развитии от своих сверстников.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>
                <a:solidFill>
                  <a:srgbClr val="FF0000"/>
                </a:solidFill>
                <a:latin typeface="Arial Narrow" pitchFamily="34" charset="0"/>
              </a:rPr>
              <a:t>Расстройство </a:t>
            </a:r>
            <a:r>
              <a:rPr lang="ru-RU" i="1" dirty="0" smtClean="0">
                <a:solidFill>
                  <a:srgbClr val="FF0000"/>
                </a:solidFill>
                <a:latin typeface="Arial Narrow" pitchFamily="34" charset="0"/>
              </a:rPr>
              <a:t>сна и аппетита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929188"/>
            <a:ext cx="41036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532</TotalTime>
  <Words>231</Words>
  <Application>Microsoft Office PowerPoint</Application>
  <PresentationFormat>Экран (4:3)</PresentationFormat>
  <Paragraphs>68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Презентация PowerPoint</vt:lpstr>
      <vt:lpstr>Презентация PowerPoint</vt:lpstr>
      <vt:lpstr>Что содержится в сигарете?</vt:lpstr>
      <vt:lpstr>НАРКОМАНИЯ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желаем счастья  и здоровья   Вам...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Хомут</dc:creator>
  <cp:lastModifiedBy>пк</cp:lastModifiedBy>
  <cp:revision>44</cp:revision>
  <dcterms:created xsi:type="dcterms:W3CDTF">2010-11-28T10:33:47Z</dcterms:created>
  <dcterms:modified xsi:type="dcterms:W3CDTF">2019-03-31T10:22:12Z</dcterms:modified>
</cp:coreProperties>
</file>